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57" r:id="rId4"/>
    <p:sldId id="274" r:id="rId5"/>
    <p:sldId id="275" r:id="rId6"/>
    <p:sldId id="259" r:id="rId7"/>
    <p:sldId id="271" r:id="rId8"/>
    <p:sldId id="276" r:id="rId9"/>
    <p:sldId id="277" r:id="rId1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6197" autoAdjust="0"/>
  </p:normalViewPr>
  <p:slideViewPr>
    <p:cSldViewPr snapToGrid="0">
      <p:cViewPr varScale="1">
        <p:scale>
          <a:sx n="114" d="100"/>
          <a:sy n="114" d="100"/>
        </p:scale>
        <p:origin x="736" y="17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6569588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Automatic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lithoclassification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 of unconsolidated sediments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3</a:t>
            </a:r>
          </a:p>
          <a:p>
            <a:pPr algn="l"/>
            <a:r>
              <a:rPr lang="de-CH" sz="1400" dirty="0">
                <a:latin typeface="Helvetica" pitchFamily="2" charset="0"/>
              </a:rPr>
              <a:t>01.12.2023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23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</a:t>
            </a:r>
            <a:r>
              <a:rPr lang="en-GB" b="0" dirty="0">
                <a:effectLst/>
                <a:latin typeface="Helvetica" pitchFamily="2" charset="0"/>
              </a:rPr>
              <a:t>edimentological, geophysical, and chemical logs ('features') were collected from a 252-meter-long sediment drill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unconsolidated sediments in the log are classified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 (e.g.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M3 project is to set the foundation for a machine learning model that can perform a log-based classification of unconsolidated quaternary sediments.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2961676"/>
            <a:ext cx="4486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Core drilling is expensive ~1000 </a:t>
            </a:r>
            <a:r>
              <a:rPr lang="en-GB" b="0" dirty="0" err="1">
                <a:effectLst/>
                <a:latin typeface="Helvetica" pitchFamily="2" charset="0"/>
              </a:rPr>
              <a:t>sFr</a:t>
            </a:r>
            <a:r>
              <a:rPr lang="en-GB" b="0" dirty="0">
                <a:effectLst/>
                <a:latin typeface="Helvetica" pitchFamily="2" charset="0"/>
              </a:rPr>
              <a:t>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It takes a lot of time to </a:t>
            </a:r>
            <a:r>
              <a:rPr lang="en-GB" b="0" dirty="0" err="1">
                <a:effectLst/>
                <a:latin typeface="Helvetica" pitchFamily="2" charset="0"/>
              </a:rPr>
              <a:t>analyze</a:t>
            </a:r>
            <a:r>
              <a:rPr lang="en-GB" b="0" dirty="0">
                <a:effectLst/>
                <a:latin typeface="Helvetica" pitchFamily="2" charset="0"/>
              </a:rPr>
              <a:t> and describe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b="0" dirty="0">
                <a:effectLst/>
                <a:latin typeface="Helvetica" pitchFamily="2" charset="0"/>
              </a:rPr>
              <a:t> 1-2 years from drilling to a proper stratigraphic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A combination of much cheaper destructive drilling with wireline logging would be able to obtain the same logs.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This dataset could then be run through the ML model to reconstruct the stratigraphy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8566949" y="3207932"/>
            <a:ext cx="1571175" cy="919299"/>
            <a:chOff x="4459143" y="694165"/>
            <a:chExt cx="1851891" cy="1083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47273" cy="1025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10365737" y="3214447"/>
            <a:ext cx="1563338" cy="904330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8575283" y="4154602"/>
            <a:ext cx="1543404" cy="918634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10384787" y="4168224"/>
            <a:ext cx="1528047" cy="890606"/>
            <a:chOff x="4459143" y="4109655"/>
            <a:chExt cx="1856509" cy="108204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47272" cy="1025236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3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Visualise the data in such a way that the visually-classified clusters are distinguishable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Attempt to find patterns in the data independent of the visual classification through unsupervised clustering algorithms. Two approaches are attempted: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Direct clustering by several algorithms such as K-Means, and HDBSCAN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PCA-analysis for dimensionality reduction followed by K-Means and HDBSCAN clustering</a:t>
            </a:r>
          </a:p>
          <a:p>
            <a:pPr marL="800100" lvl="1" indent="-342900">
              <a:buFont typeface="+mj-lt"/>
              <a:buAutoNum type="alphaL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Compare the visual-based classification of the sediments (classic geological route) with the semi-automated data-based clustering of the logs (step 2) 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6" y="72115"/>
            <a:ext cx="3489375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</a:t>
            </a:r>
            <a:r>
              <a:rPr lang="de-CH" sz="2800" dirty="0" err="1"/>
              <a:t>Overview</a:t>
            </a:r>
            <a:endParaRPr lang="en-GB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3843" b="2052"/>
          <a:stretch/>
        </p:blipFill>
        <p:spPr>
          <a:xfrm>
            <a:off x="5425516" y="4057502"/>
            <a:ext cx="6741776" cy="22172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1612" b="49566"/>
          <a:stretch/>
        </p:blipFill>
        <p:spPr>
          <a:xfrm>
            <a:off x="5583702" y="1159270"/>
            <a:ext cx="6425402" cy="25053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02957" y="3879349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Filtered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2957" y="867243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Unfiltered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7476" y="2014578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16076" y="4824294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23628" y="1575616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97825" y="4331591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07223" y="5551865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52999" y="2611574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01404" y="5406197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57666" y="2721759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1001664" y="2488508"/>
            <a:ext cx="499740" cy="29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1143772" y="5207767"/>
            <a:ext cx="499740" cy="28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0385" y="5212402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07248" y="4701610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21523" y="1781838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03709" y="3483441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63250" y="2996366"/>
            <a:ext cx="116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3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(heavy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87451" y="2721762"/>
            <a:ext cx="529432" cy="4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811758" y="2474402"/>
            <a:ext cx="305125" cy="71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92566" y="3227199"/>
            <a:ext cx="285443" cy="37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B4936D-D1AF-A790-AC42-69DE2879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" r="50196" b="15063"/>
          <a:stretch/>
        </p:blipFill>
        <p:spPr>
          <a:xfrm>
            <a:off x="158659" y="1054503"/>
            <a:ext cx="4904699" cy="543227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6D6EAE-AB5F-10D2-9F9C-4F5DFE1C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4" r="417" b="15554"/>
          <a:stretch/>
        </p:blipFill>
        <p:spPr>
          <a:xfrm>
            <a:off x="5076583" y="1054502"/>
            <a:ext cx="242266" cy="5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9868"/>
              </p:ext>
            </p:extLst>
          </p:nvPr>
        </p:nvGraphicFramePr>
        <p:xfrm>
          <a:off x="6626088" y="2705959"/>
          <a:ext cx="5139774" cy="2637634"/>
        </p:xfrm>
        <a:graphic>
          <a:graphicData uri="http://schemas.openxmlformats.org/drawingml/2006/table">
            <a:tbl>
              <a:tblPr/>
              <a:tblGrid>
                <a:gridCol w="1041614">
                  <a:extLst>
                    <a:ext uri="{9D8B030D-6E8A-4147-A177-3AD203B41FA5}">
                      <a16:colId xmlns:a16="http://schemas.microsoft.com/office/drawing/2014/main" val="4184577809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5075306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904952987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629467480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171235679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740342679"/>
                    </a:ext>
                  </a:extLst>
                </a:gridCol>
              </a:tblGrid>
              <a:tr h="304342">
                <a:tc>
                  <a:txBody>
                    <a:bodyPr/>
                    <a:lstStyle/>
                    <a:p>
                      <a:pPr algn="ctr" fontAlgn="b"/>
                      <a:endParaRPr lang="en-CH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All 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Diamict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Gravel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92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counts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41464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4782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33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298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1318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04821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286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6386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0004"/>
                  </a:ext>
                </a:extLst>
              </a:tr>
              <a:tr h="3043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027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B5C690-7193-8DAD-5F4C-1872BB57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72115"/>
            <a:ext cx="5160637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Visual </a:t>
            </a:r>
            <a:r>
              <a:rPr lang="de-CH" sz="2800" dirty="0" err="1"/>
              <a:t>classification</a:t>
            </a:r>
            <a:endParaRPr lang="en-GB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DB8444A-EF9B-E8C0-E44E-2A3D729F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2411"/>
          <a:stretch/>
        </p:blipFill>
        <p:spPr>
          <a:xfrm>
            <a:off x="153151" y="763499"/>
            <a:ext cx="6088624" cy="3028323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2AB31-913E-A754-C69C-BD1E6B42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572" r="46197" b="48610"/>
          <a:stretch/>
        </p:blipFill>
        <p:spPr>
          <a:xfrm>
            <a:off x="1605770" y="3878795"/>
            <a:ext cx="3183386" cy="29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502298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Logs consist clearly of not normally distributed data</a:t>
            </a:r>
          </a:p>
          <a:p>
            <a:pPr lvl="0"/>
            <a:r>
              <a:rPr lang="en-GB" sz="1800" dirty="0"/>
              <a:t>Data supports the visual-based classification qualitatively -&gt;</a:t>
            </a:r>
          </a:p>
          <a:p>
            <a:pPr lvl="1"/>
            <a:r>
              <a:rPr lang="en-GB" sz="1800" dirty="0"/>
              <a:t>The scatter plots and the internal distributions (histograms) make sense in a geological/sedimentological way</a:t>
            </a:r>
          </a:p>
          <a:p>
            <a:pPr lvl="0"/>
            <a:r>
              <a:rPr lang="en-GB" sz="1800" dirty="0"/>
              <a:t>Density and Natural gamma logs seem to be the dominant logs in the data set and are promising candidates for use</a:t>
            </a:r>
          </a:p>
          <a:p>
            <a:pPr lvl="0"/>
            <a:r>
              <a:rPr lang="en-GB" sz="1800" dirty="0"/>
              <a:t>Magnetic susceptibility may be less useful in the current type of sediments due to several technical and geological reasons</a:t>
            </a:r>
          </a:p>
          <a:p>
            <a:pPr marL="0" lv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de-CH" sz="1800" dirty="0" err="1"/>
              <a:t>For</a:t>
            </a:r>
            <a:r>
              <a:rPr lang="de-CH" sz="1800" dirty="0"/>
              <a:t> Module 3:</a:t>
            </a:r>
            <a:endParaRPr lang="en-GB" sz="1800" dirty="0"/>
          </a:p>
          <a:p>
            <a:pPr lvl="0"/>
            <a:r>
              <a:rPr lang="en-GB" sz="1800" dirty="0"/>
              <a:t>Quantitative analyses (Cluster analyses, Principal Component Analyses (PCA)) </a:t>
            </a:r>
          </a:p>
          <a:p>
            <a:pPr lvl="0"/>
            <a:endParaRPr lang="en-GB" sz="1800" dirty="0"/>
          </a:p>
          <a:p>
            <a:pPr marL="0" lvl="0" indent="0" algn="ctr">
              <a:buNone/>
            </a:pPr>
            <a:endParaRPr lang="en-GB" sz="1800" b="1" dirty="0"/>
          </a:p>
          <a:p>
            <a:pPr marL="0" lvl="0" indent="0" algn="ctr">
              <a:buNone/>
            </a:pPr>
            <a:r>
              <a:rPr lang="en-GB" sz="1800" b="1" dirty="0"/>
              <a:t>Go to Notebook</a:t>
            </a:r>
          </a:p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2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1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1" y="1245290"/>
            <a:ext cx="6287060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All three logs and the depth are valuable input features to the clustering, as shown by the PCA analysis</a:t>
            </a:r>
          </a:p>
          <a:p>
            <a:endParaRPr lang="en-GB" sz="1800" dirty="0"/>
          </a:p>
          <a:p>
            <a:r>
              <a:rPr lang="en-GB" sz="1800" dirty="0"/>
              <a:t>PCA-reduced show better clustering in general when compared to the visually classified classes</a:t>
            </a:r>
          </a:p>
          <a:p>
            <a:endParaRPr lang="en-GB" sz="1800" dirty="0"/>
          </a:p>
          <a:p>
            <a:r>
              <a:rPr lang="en-GB" sz="1800" dirty="0"/>
              <a:t>The best result is obtained with PCA-reduction + HDBSCAN clustering (ARI = 0.5)</a:t>
            </a:r>
          </a:p>
          <a:p>
            <a:endParaRPr lang="en-GB" sz="1800" dirty="0"/>
          </a:p>
          <a:p>
            <a:r>
              <a:rPr lang="en-GB" sz="1800" dirty="0"/>
              <a:t>In general, the clustering model shows promise</a:t>
            </a:r>
            <a:endParaRPr lang="de-CH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E6BA-6617-3C19-0FF1-A687DF91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62" y="0"/>
            <a:ext cx="525723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89ABEE-8BBE-9859-317E-4E077D55D359}"/>
              </a:ext>
            </a:extLst>
          </p:cNvPr>
          <p:cNvCxnSpPr/>
          <p:nvPr/>
        </p:nvCxnSpPr>
        <p:spPr>
          <a:xfrm>
            <a:off x="5798634" y="3429000"/>
            <a:ext cx="9924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Outlook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0" y="1245290"/>
            <a:ext cx="11544299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r>
              <a:rPr lang="en-GB" sz="2000" dirty="0"/>
              <a:t>Further data cleaning:</a:t>
            </a:r>
            <a:r>
              <a:rPr lang="en-GB" sz="2000" dirty="0">
                <a:sym typeface="Wingdings" pitchFamily="2" charset="2"/>
              </a:rPr>
              <a:t> </a:t>
            </a:r>
            <a:r>
              <a:rPr lang="en-GB" sz="2000" dirty="0"/>
              <a:t>mean of 10 cm slices </a:t>
            </a:r>
            <a:r>
              <a:rPr lang="en-GB" sz="2000" dirty="0">
                <a:sym typeface="Wingdings" pitchFamily="2" charset="2"/>
              </a:rPr>
              <a:t></a:t>
            </a:r>
            <a:r>
              <a:rPr lang="en-GB" sz="2000" dirty="0"/>
              <a:t> reduction of datapoints by a factor of 20 </a:t>
            </a:r>
            <a:r>
              <a:rPr lang="en-GB" sz="2000" dirty="0">
                <a:sym typeface="Wingdings" pitchFamily="2" charset="2"/>
              </a:rPr>
              <a:t></a:t>
            </a:r>
            <a:r>
              <a:rPr lang="en-GB" sz="2000" dirty="0"/>
              <a:t> noise-reduction</a:t>
            </a:r>
          </a:p>
          <a:p>
            <a:endParaRPr lang="en-GB" sz="2000" dirty="0"/>
          </a:p>
          <a:p>
            <a:r>
              <a:rPr lang="en-GB" sz="2000" dirty="0"/>
              <a:t>Trying alternative options for dimension-reduction and cluster-algorithms</a:t>
            </a:r>
          </a:p>
          <a:p>
            <a:endParaRPr lang="en-GB" sz="2000" dirty="0"/>
          </a:p>
          <a:p>
            <a:r>
              <a:rPr lang="en-US" sz="2000" dirty="0"/>
              <a:t>Searching</a:t>
            </a:r>
            <a:r>
              <a:rPr lang="de-CH" sz="2000" dirty="0"/>
              <a:t> </a:t>
            </a:r>
            <a:r>
              <a:rPr lang="en-US" sz="2000" dirty="0"/>
              <a:t>for</a:t>
            </a:r>
            <a:r>
              <a:rPr lang="de-CH" sz="2000" dirty="0"/>
              <a:t> alternative logs/</a:t>
            </a:r>
            <a:r>
              <a:rPr lang="en-US" sz="2000" dirty="0"/>
              <a:t>parameters and expanding the input features</a:t>
            </a:r>
          </a:p>
          <a:p>
            <a:endParaRPr lang="en-US" sz="2000" dirty="0"/>
          </a:p>
          <a:p>
            <a:r>
              <a:rPr lang="en-US" sz="2000" dirty="0"/>
              <a:t>If a sufficient level of accuracy is reached and visually confirmed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 proof of concept established </a:t>
            </a:r>
          </a:p>
          <a:p>
            <a:pPr marL="457200" lvl="1" indent="0">
              <a:buNone/>
            </a:pPr>
            <a:endParaRPr lang="de-CH" sz="2000" b="1" dirty="0"/>
          </a:p>
          <a:p>
            <a:pPr marL="457200" lvl="1" indent="0">
              <a:buNone/>
            </a:pPr>
            <a:r>
              <a:rPr lang="de-CH" sz="2000" b="1" dirty="0">
                <a:sym typeface="Wingdings" pitchFamily="2" charset="2"/>
              </a:rPr>
              <a:t> </a:t>
            </a:r>
            <a:r>
              <a:rPr lang="de-CH" sz="2000" b="1" dirty="0"/>
              <a:t>Test on </a:t>
            </a:r>
            <a:r>
              <a:rPr lang="en-US" sz="2000" b="1" dirty="0"/>
              <a:t>further</a:t>
            </a:r>
            <a:r>
              <a:rPr lang="de-CH" sz="2000" b="1" dirty="0"/>
              <a:t> </a:t>
            </a:r>
            <a:r>
              <a:rPr lang="en-US" sz="2000" b="1" dirty="0"/>
              <a:t>datasets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90454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14197</TotalTime>
  <Words>577</Words>
  <Application>Microsoft Macintosh PowerPoint</Application>
  <PresentationFormat>Widescreen</PresentationFormat>
  <Paragraphs>139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</vt:lpstr>
      <vt:lpstr>Office</vt:lpstr>
      <vt:lpstr>Automatic lithoclassification of unconsolidated sediments</vt:lpstr>
      <vt:lpstr>Introduction and background</vt:lpstr>
      <vt:lpstr>Introduction and background</vt:lpstr>
      <vt:lpstr>Module 3 Objectives</vt:lpstr>
      <vt:lpstr>Dataset: Overview</vt:lpstr>
      <vt:lpstr>Dataset: Visual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 </cp:lastModifiedBy>
  <cp:revision>206</cp:revision>
  <cp:lastPrinted>2021-11-10T08:59:56Z</cp:lastPrinted>
  <dcterms:created xsi:type="dcterms:W3CDTF">2021-11-04T07:06:17Z</dcterms:created>
  <dcterms:modified xsi:type="dcterms:W3CDTF">2023-12-01T14:18:56Z</dcterms:modified>
</cp:coreProperties>
</file>